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7" r:id="rId2"/>
  </p:sldMasterIdLst>
  <p:notesMasterIdLst>
    <p:notesMasterId r:id="rId29"/>
  </p:notesMasterIdLst>
  <p:sldIdLst>
    <p:sldId id="257" r:id="rId3"/>
    <p:sldId id="258" r:id="rId4"/>
    <p:sldId id="259" r:id="rId5"/>
    <p:sldId id="262" r:id="rId6"/>
    <p:sldId id="264" r:id="rId7"/>
    <p:sldId id="266" r:id="rId8"/>
    <p:sldId id="267" r:id="rId9"/>
    <p:sldId id="268" r:id="rId10"/>
    <p:sldId id="269" r:id="rId11"/>
    <p:sldId id="270" r:id="rId12"/>
    <p:sldId id="296" r:id="rId13"/>
    <p:sldId id="297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01D60"/>
    <a:srgbClr val="182B8C"/>
    <a:srgbClr val="0000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547" autoAdjust="0"/>
    <p:restoredTop sz="94613" autoAdjust="0"/>
  </p:normalViewPr>
  <p:slideViewPr>
    <p:cSldViewPr>
      <p:cViewPr>
        <p:scale>
          <a:sx n="70" d="100"/>
          <a:sy n="70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49280DB-526E-486A-854E-354BA453D2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86D588-E2BF-4865-98E9-AD2CA7401FEA}" type="slidenum">
              <a:rPr lang="en-US"/>
              <a:pPr/>
              <a:t>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908050"/>
            <a:ext cx="7772400" cy="33528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65625"/>
            <a:ext cx="7924800" cy="14478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pic>
        <p:nvPicPr>
          <p:cNvPr id="230405" name="Picture 5" descr="inffer-log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44450"/>
            <a:ext cx="1800225" cy="679450"/>
          </a:xfrm>
          <a:prstGeom prst="rect">
            <a:avLst/>
          </a:prstGeom>
          <a:noFill/>
        </p:spPr>
      </p:pic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7524750" y="387350"/>
            <a:ext cx="1463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www.</a:t>
            </a:r>
            <a:r>
              <a:rPr lang="en-US" sz="1400" b="1">
                <a:solidFill>
                  <a:srgbClr val="00549F"/>
                </a:solidFill>
                <a:latin typeface="Trebuchet MS" pitchFamily="34" charset="0"/>
              </a:rPr>
              <a:t>inffer</a:t>
            </a:r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.org</a:t>
            </a:r>
          </a:p>
        </p:txBody>
      </p:sp>
      <p:pic>
        <p:nvPicPr>
          <p:cNvPr id="230407" name="Picture 7" descr="PPT pic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05538"/>
            <a:ext cx="9144000" cy="6794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28600"/>
            <a:ext cx="2058988" cy="5864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29325" cy="5864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412875"/>
            <a:ext cx="40386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412875"/>
            <a:ext cx="4038600" cy="4679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412875"/>
            <a:ext cx="4038600" cy="2263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3829050"/>
            <a:ext cx="4038600" cy="2263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908050"/>
            <a:ext cx="7772400" cy="33528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65625"/>
            <a:ext cx="7924800" cy="14478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355333" name="Rectangle 5"/>
          <p:cNvSpPr>
            <a:spLocks noChangeArrowheads="1"/>
          </p:cNvSpPr>
          <p:nvPr userDrawn="1"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pic>
        <p:nvPicPr>
          <p:cNvPr id="355334" name="Picture 6" descr="UWA-L-CMYK-Compac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092825"/>
            <a:ext cx="869950" cy="666750"/>
          </a:xfrm>
          <a:prstGeom prst="rect">
            <a:avLst/>
          </a:prstGeom>
          <a:noFill/>
        </p:spPr>
      </p:pic>
      <p:pic>
        <p:nvPicPr>
          <p:cNvPr id="355335" name="Picture 7" descr="541portr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6170613"/>
            <a:ext cx="7921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5336" name="Picture 8" descr="ffi crc 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8063" y="6081713"/>
            <a:ext cx="569912" cy="720725"/>
          </a:xfrm>
          <a:prstGeom prst="rect">
            <a:avLst/>
          </a:prstGeom>
          <a:noFill/>
        </p:spPr>
      </p:pic>
      <p:pic>
        <p:nvPicPr>
          <p:cNvPr id="355337" name="Picture 9" descr="Aust Govt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025" y="6061075"/>
            <a:ext cx="2160588" cy="735013"/>
          </a:xfrm>
          <a:prstGeom prst="rect">
            <a:avLst/>
          </a:prstGeom>
          <a:noFill/>
        </p:spPr>
      </p:pic>
      <p:pic>
        <p:nvPicPr>
          <p:cNvPr id="355338" name="Picture 10" descr="inffer-logo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950" y="44450"/>
            <a:ext cx="1800225" cy="679450"/>
          </a:xfrm>
          <a:prstGeom prst="rect">
            <a:avLst/>
          </a:prstGeom>
          <a:noFill/>
        </p:spPr>
      </p:pic>
      <p:sp>
        <p:nvSpPr>
          <p:cNvPr id="355339" name="Text Box 11"/>
          <p:cNvSpPr txBox="1">
            <a:spLocks noChangeArrowheads="1"/>
          </p:cNvSpPr>
          <p:nvPr userDrawn="1"/>
        </p:nvSpPr>
        <p:spPr bwMode="auto">
          <a:xfrm>
            <a:off x="7524750" y="387350"/>
            <a:ext cx="1463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www.</a:t>
            </a:r>
            <a:r>
              <a:rPr lang="en-US" sz="1400" b="1">
                <a:solidFill>
                  <a:srgbClr val="00549F"/>
                </a:solidFill>
                <a:latin typeface="Trebuchet MS" pitchFamily="34" charset="0"/>
              </a:rPr>
              <a:t>inffer</a:t>
            </a:r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.org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28600"/>
            <a:ext cx="2058988" cy="5864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29325" cy="5864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0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7572375" y="6437313"/>
            <a:ext cx="1463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www.</a:t>
            </a:r>
            <a:r>
              <a:rPr lang="en-US" sz="1400" b="1">
                <a:solidFill>
                  <a:srgbClr val="00549F"/>
                </a:solidFill>
                <a:latin typeface="Trebuchet MS" pitchFamily="34" charset="0"/>
              </a:rPr>
              <a:t>inffer</a:t>
            </a:r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.org</a:t>
            </a:r>
          </a:p>
        </p:txBody>
      </p:sp>
      <p:pic>
        <p:nvPicPr>
          <p:cNvPr id="229382" name="Picture 6" descr="inffer-logo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34100"/>
            <a:ext cx="1800225" cy="67945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79" r:id="rId12"/>
    <p:sldLayoutId id="2147483680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Symbol" pitchFamily="18" charset="2"/>
        <a:buChar char="¨"/>
        <a:defRPr sz="2400" b="1">
          <a:solidFill>
            <a:schemeClr val="tx2"/>
          </a:solidFill>
          <a:latin typeface="+mj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pitchFamily="18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8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354308" name="Rectangle 4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54309" name="Text Box 5"/>
          <p:cNvSpPr txBox="1">
            <a:spLocks noChangeArrowheads="1"/>
          </p:cNvSpPr>
          <p:nvPr userDrawn="1"/>
        </p:nvSpPr>
        <p:spPr bwMode="auto">
          <a:xfrm>
            <a:off x="7572375" y="6437313"/>
            <a:ext cx="1463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www.</a:t>
            </a:r>
            <a:r>
              <a:rPr lang="en-US" sz="1400" b="1">
                <a:solidFill>
                  <a:srgbClr val="00549F"/>
                </a:solidFill>
                <a:latin typeface="Trebuchet MS" pitchFamily="34" charset="0"/>
              </a:rPr>
              <a:t>inffer</a:t>
            </a:r>
            <a:r>
              <a:rPr lang="en-US" sz="1400" b="1">
                <a:solidFill>
                  <a:srgbClr val="739600"/>
                </a:solidFill>
                <a:latin typeface="Trebuchet MS" pitchFamily="34" charset="0"/>
              </a:rPr>
              <a:t>.org</a:t>
            </a:r>
          </a:p>
        </p:txBody>
      </p:sp>
      <p:pic>
        <p:nvPicPr>
          <p:cNvPr id="354310" name="Picture 6" descr="inffer-logo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6134100"/>
            <a:ext cx="1800225" cy="679450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Symbol" pitchFamily="18" charset="2"/>
        <a:buChar char="¨"/>
        <a:defRPr sz="2400" b="1">
          <a:solidFill>
            <a:schemeClr val="tx2"/>
          </a:solidFill>
          <a:latin typeface="+mj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pitchFamily="18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pitchFamily="18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fer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652463"/>
            <a:ext cx="8207375" cy="3352800"/>
          </a:xfrm>
        </p:spPr>
        <p:txBody>
          <a:bodyPr/>
          <a:lstStyle/>
          <a:p>
            <a:pPr eaLnBrk="1" hangingPunct="1"/>
            <a:r>
              <a:rPr lang="en-AU" smtClean="0"/>
              <a:t>Benefit: Cost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Simplification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4391025" cy="4679950"/>
          </a:xfrm>
        </p:spPr>
        <p:txBody>
          <a:bodyPr/>
          <a:lstStyle/>
          <a:p>
            <a:pPr eaLnBrk="1" hangingPunct="1"/>
            <a:r>
              <a:rPr lang="en-AU" sz="2600" smtClean="0"/>
              <a:t>Assumes overall benefits are proportional to level of adoption or compliance</a:t>
            </a:r>
          </a:p>
          <a:p>
            <a:pPr eaLnBrk="1" hangingPunct="1"/>
            <a:r>
              <a:rPr lang="en-AU" sz="2600" smtClean="0"/>
              <a:t>Might be non-linear</a:t>
            </a:r>
          </a:p>
          <a:p>
            <a:pPr eaLnBrk="1" hangingPunct="1"/>
            <a:r>
              <a:rPr lang="en-AU" sz="2600" smtClean="0"/>
              <a:t>Usually too little info to know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997450" y="2276475"/>
          <a:ext cx="4038600" cy="2932113"/>
        </p:xfrm>
        <a:graphic>
          <a:graphicData uri="http://schemas.openxmlformats.org/presentationml/2006/ole">
            <p:oleObj spid="_x0000_s560130" name="Chart" r:id="rId3" imgW="4905392" imgH="35624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analysis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How do you use the information to make decisions (e.g. scoring/assessment processes)?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What works well? What doesn’t?</a:t>
            </a: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current approach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78008"/>
            <a:ext cx="8229600" cy="4679950"/>
          </a:xfrm>
        </p:spPr>
        <p:txBody>
          <a:bodyPr/>
          <a:lstStyle/>
          <a:p>
            <a:r>
              <a:rPr lang="en-US" dirty="0" smtClean="0"/>
              <a:t>Imagine we could design a better approach …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30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… What would it look like?</a:t>
            </a:r>
            <a:endParaRPr lang="en-AU" sz="3000" b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How is it used?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How is it used?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Quantitative data is collected by completion of the Project Assessment Form (PAF)</a:t>
            </a:r>
          </a:p>
          <a:p>
            <a:pPr lvl="1" eaLnBrk="1" hangingPunct="1"/>
            <a:r>
              <a:rPr lang="en-AU" smtClean="0"/>
              <a:t>Qualitative information provides context and helps select quantitative values</a:t>
            </a:r>
          </a:p>
          <a:p>
            <a:pPr eaLnBrk="1" hangingPunct="1"/>
            <a:r>
              <a:rPr lang="en-AU" smtClean="0"/>
              <a:t>PAF is completed for multiple assets</a:t>
            </a:r>
          </a:p>
          <a:p>
            <a:pPr eaLnBrk="1" hangingPunct="1"/>
            <a:r>
              <a:rPr lang="en-AU" smtClean="0"/>
              <a:t>Projects ranked on the basis of BCR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How is it used?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AU" sz="2600" smtClean="0"/>
              <a:t>Would not expect mechanistic application of this ranking</a:t>
            </a:r>
          </a:p>
          <a:p>
            <a:pPr eaLnBrk="1" hangingPunct="1"/>
            <a:r>
              <a:rPr lang="en-AU" sz="2600" smtClean="0"/>
              <a:t>Priorities also influenced by funder priorities, opportunities, quality of information, …</a:t>
            </a:r>
          </a:p>
          <a:p>
            <a:pPr eaLnBrk="1" hangingPunct="1"/>
            <a:endParaRPr lang="en-AU" sz="2600" smtClean="0"/>
          </a:p>
        </p:txBody>
      </p:sp>
      <p:graphicFrame>
        <p:nvGraphicFramePr>
          <p:cNvPr id="422973" name="Group 61"/>
          <p:cNvGraphicFramePr>
            <a:graphicFrameLocks noGrp="1"/>
          </p:cNvGraphicFramePr>
          <p:nvPr>
            <p:ph sz="half" idx="2"/>
          </p:nvPr>
        </p:nvGraphicFramePr>
        <p:xfrm>
          <a:off x="4659313" y="1412875"/>
          <a:ext cx="4038600" cy="2232026"/>
        </p:xfrm>
        <a:graphic>
          <a:graphicData uri="http://schemas.openxmlformats.org/drawingml/2006/table">
            <a:tbl>
              <a:tblPr/>
              <a:tblGrid>
                <a:gridCol w="1712912"/>
                <a:gridCol w="1152525"/>
                <a:gridCol w="1173163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Project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BCR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Lake 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River 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Park 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A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smtClean="0"/>
              <a:t>Can also compare versions of the same project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Different scales</a:t>
            </a:r>
          </a:p>
          <a:p>
            <a:pPr eaLnBrk="1" hangingPunct="1"/>
            <a:r>
              <a:rPr lang="en-AU" smtClean="0"/>
              <a:t>Different on-ground actions</a:t>
            </a:r>
          </a:p>
          <a:p>
            <a:pPr eaLnBrk="1" hangingPunct="1"/>
            <a:r>
              <a:rPr lang="en-AU" smtClean="0"/>
              <a:t>Different policy mechanisms</a:t>
            </a:r>
          </a:p>
          <a:p>
            <a:pPr eaLnBrk="1" hangingPunct="1"/>
            <a:endParaRPr lang="en-AU" smtClean="0"/>
          </a:p>
          <a:p>
            <a:pPr eaLnBrk="1" hangingPunct="1"/>
            <a:r>
              <a:rPr lang="en-AU" smtClean="0"/>
              <a:t>Example: Gippsland Lakes</a:t>
            </a:r>
          </a:p>
          <a:p>
            <a:pPr eaLnBrk="1" hangingPunct="1"/>
            <a:endParaRPr lang="en-A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Frequently Asked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smtClean="0"/>
              <a:t>How does INFFER compare projects for different types of assets?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On basis of overall value for money</a:t>
            </a:r>
          </a:p>
          <a:p>
            <a:pPr eaLnBrk="1" hangingPunct="1"/>
            <a:r>
              <a:rPr lang="en-AU" smtClean="0"/>
              <a:t>The </a:t>
            </a:r>
            <a:r>
              <a:rPr lang="en-AU" i="1" smtClean="0"/>
              <a:t>V</a:t>
            </a:r>
            <a:r>
              <a:rPr lang="en-AU" smtClean="0"/>
              <a:t> score is not specific to a particular type of asset</a:t>
            </a:r>
          </a:p>
          <a:p>
            <a:pPr eaLnBrk="1" hangingPunct="1"/>
            <a:r>
              <a:rPr lang="en-AU" smtClean="0"/>
              <a:t>The other elements of the benefit ratio are all proportions or probabilities</a:t>
            </a:r>
          </a:p>
          <a:p>
            <a:pPr eaLnBrk="1" hangingPunct="1"/>
            <a:r>
              <a:rPr lang="en-AU" smtClean="0"/>
              <a:t>Allows consistent comparison across asset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i="1" smtClean="0"/>
              <a:t>V</a:t>
            </a:r>
            <a:r>
              <a:rPr lang="en-AU" sz="3200" smtClean="0"/>
              <a:t> seems subjective. Is that a problem?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It is subjective. Values are.</a:t>
            </a:r>
          </a:p>
          <a:p>
            <a:pPr eaLnBrk="1" hangingPunct="1"/>
            <a:r>
              <a:rPr lang="en-AU" i="1" smtClean="0"/>
              <a:t>V</a:t>
            </a:r>
            <a:r>
              <a:rPr lang="en-AU" smtClean="0"/>
              <a:t> makes explicit what we already do implicitly </a:t>
            </a:r>
            <a:r>
              <a:rPr lang="en-AU" smtClean="0">
                <a:sym typeface="Symbol" pitchFamily="18" charset="2"/>
              </a:rPr>
              <a:t></a:t>
            </a:r>
            <a:r>
              <a:rPr lang="en-AU" smtClean="0"/>
              <a:t> transparency</a:t>
            </a:r>
          </a:p>
          <a:p>
            <a:pPr eaLnBrk="1" hangingPunct="1"/>
            <a:r>
              <a:rPr lang="en-AU" smtClean="0"/>
              <a:t>Consistency in scoring is important </a:t>
            </a:r>
          </a:p>
          <a:p>
            <a:pPr lvl="1" eaLnBrk="1" hangingPunct="1"/>
            <a:r>
              <a:rPr lang="en-AU" smtClean="0"/>
              <a:t>Relate it carefully to table of </a:t>
            </a:r>
            <a:r>
              <a:rPr lang="en-AU" i="1" smtClean="0"/>
              <a:t>V</a:t>
            </a:r>
            <a:r>
              <a:rPr lang="en-AU" smtClean="0"/>
              <a:t> examples</a:t>
            </a:r>
          </a:p>
          <a:p>
            <a:pPr lvl="1" eaLnBrk="1" hangingPunct="1"/>
            <a:r>
              <a:rPr lang="en-AU" smtClean="0"/>
              <a:t>Have a group that reviews all </a:t>
            </a:r>
            <a:r>
              <a:rPr lang="en-AU" i="1" smtClean="0"/>
              <a:t>V</a:t>
            </a:r>
            <a:r>
              <a:rPr lang="en-AU" smtClean="0"/>
              <a:t> scores for consistency</a:t>
            </a:r>
          </a:p>
          <a:p>
            <a:pPr eaLnBrk="1" hangingPunct="1"/>
            <a:r>
              <a:rPr lang="en-AU" i="1" smtClean="0"/>
              <a:t>V</a:t>
            </a:r>
            <a:r>
              <a:rPr lang="en-AU" smtClean="0"/>
              <a:t> is usually not the most uncertain factor</a:t>
            </a:r>
          </a:p>
          <a:p>
            <a:pPr lvl="1" eaLnBrk="1" hangingPunct="1"/>
            <a:r>
              <a:rPr lang="en-AU" smtClean="0"/>
              <a:t>Often </a:t>
            </a:r>
            <a:r>
              <a:rPr lang="en-AU" i="1" smtClean="0"/>
              <a:t>W</a:t>
            </a:r>
            <a:r>
              <a:rPr lang="en-AU" smtClean="0"/>
              <a:t> or </a:t>
            </a:r>
            <a:r>
              <a:rPr lang="en-AU" i="1" smtClean="0"/>
              <a:t>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Is the project worth doing?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How to judge?</a:t>
            </a:r>
          </a:p>
          <a:p>
            <a:pPr eaLnBrk="1" hangingPunct="1"/>
            <a:r>
              <a:rPr lang="en-AU" smtClean="0"/>
              <a:t>Assume aim is to maximise the value of environmental outcomes </a:t>
            </a:r>
          </a:p>
          <a:p>
            <a:pPr eaLnBrk="1" hangingPunct="1"/>
            <a:r>
              <a:rPr lang="en-AU" smtClean="0"/>
              <a:t>“Value” can include </a:t>
            </a:r>
          </a:p>
          <a:p>
            <a:pPr lvl="1" eaLnBrk="1" hangingPunct="1"/>
            <a:r>
              <a:rPr lang="en-AU" smtClean="0"/>
              <a:t>Environmental, social and economic</a:t>
            </a:r>
          </a:p>
          <a:p>
            <a:pPr lvl="1" eaLnBrk="1" hangingPunct="1"/>
            <a:r>
              <a:rPr lang="en-AU" smtClean="0"/>
              <a:t>Tangible and intangible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smtClean="0"/>
              <a:t>How important is accuracy of the numbers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We rarely have highly accurate numbers</a:t>
            </a:r>
          </a:p>
          <a:p>
            <a:pPr eaLnBrk="1" hangingPunct="1"/>
            <a:r>
              <a:rPr lang="en-AU" smtClean="0"/>
              <a:t>It matters, but great precision is not needed</a:t>
            </a:r>
          </a:p>
          <a:p>
            <a:pPr lvl="1" eaLnBrk="1" hangingPunct="1"/>
            <a:r>
              <a:rPr lang="en-AU" i="1" smtClean="0"/>
              <a:t>W</a:t>
            </a:r>
            <a:r>
              <a:rPr lang="en-AU" smtClean="0"/>
              <a:t> = 0.1 vs </a:t>
            </a:r>
            <a:r>
              <a:rPr lang="en-AU" i="1" smtClean="0"/>
              <a:t>W</a:t>
            </a:r>
            <a:r>
              <a:rPr lang="en-AU" smtClean="0"/>
              <a:t> = 0.8 makes a big difference</a:t>
            </a:r>
          </a:p>
          <a:p>
            <a:pPr lvl="1" eaLnBrk="1" hangingPunct="1"/>
            <a:r>
              <a:rPr lang="en-AU" i="1" smtClean="0"/>
              <a:t>W</a:t>
            </a:r>
            <a:r>
              <a:rPr lang="en-AU" smtClean="0"/>
              <a:t> = 0.11 vs </a:t>
            </a:r>
            <a:r>
              <a:rPr lang="en-AU" i="1" smtClean="0"/>
              <a:t>W</a:t>
            </a:r>
            <a:r>
              <a:rPr lang="en-AU" smtClean="0"/>
              <a:t> = 0.13 doesn’t</a:t>
            </a:r>
          </a:p>
          <a:p>
            <a:pPr lvl="1" eaLnBrk="1" hangingPunct="1">
              <a:buFont typeface="Symbol" pitchFamily="18" charset="2"/>
              <a:buNone/>
            </a:pPr>
            <a:endParaRPr lang="en-AU" smtClean="0"/>
          </a:p>
          <a:p>
            <a:pPr eaLnBrk="1" hangingPunct="1"/>
            <a:r>
              <a:rPr lang="en-AU" smtClean="0"/>
              <a:t>Missing out a variable matters a lot</a:t>
            </a:r>
          </a:p>
          <a:p>
            <a:pPr eaLnBrk="1" hangingPunct="1"/>
            <a:r>
              <a:rPr lang="en-AU" smtClean="0"/>
              <a:t>The design of the BCR metric matters a lot</a:t>
            </a:r>
          </a:p>
          <a:p>
            <a:pPr eaLnBrk="1" hangingPunct="1"/>
            <a:r>
              <a:rPr lang="en-AU" smtClean="0"/>
              <a:t>Data inaccuracy matters a bit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smtClean="0"/>
              <a:t>How does INFFER compare a one-year project with a five-year project?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On the basis of overall value for money. We ask, which of the two projects has the greatest environmental benefits per dollar spent? </a:t>
            </a:r>
          </a:p>
          <a:p>
            <a:pPr eaLnBrk="1" hangingPunct="1"/>
            <a:r>
              <a:rPr lang="en-AU" smtClean="0"/>
              <a:t>In both cases, we ask for information about the need for ongoing expenditure (beyond the project) and factor that in.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smtClean="0"/>
              <a:t>How does INFFER compare large and small projects?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On the basis of overall value for money. We ask, which of the two projects has the greatest environmental benefits per dollar spent?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200" smtClean="0"/>
              <a:t>How does INFFER deal with projects that require investment over a long time frame?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In the Project Assessment Form, we ask for an estimate of ongoing annual maintenance costs, which are factored into the assessment of cost effectiveness. Maintenance costs are converted to a “present value” using standard discounting methods.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831975"/>
          </a:xfrm>
        </p:spPr>
        <p:txBody>
          <a:bodyPr/>
          <a:lstStyle/>
          <a:p>
            <a:pPr eaLnBrk="1" hangingPunct="1"/>
            <a:r>
              <a:rPr lang="en-AU" sz="3200" smtClean="0"/>
              <a:t>How does INFFER deal with projects where there is a long time frame until the benefits are generated?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2600" smtClean="0"/>
              <a:t>It’s designed for a project of say 5 years, with benefits over longer time frame. </a:t>
            </a:r>
          </a:p>
          <a:p>
            <a:pPr eaLnBrk="1" hangingPunct="1">
              <a:lnSpc>
                <a:spcPct val="90000"/>
              </a:lnSpc>
            </a:pPr>
            <a:r>
              <a:rPr lang="en-AU" sz="2600" smtClean="0"/>
              <a:t>E.g. project may avert degradation that is not expected to happen for decades, or it may take years for current actions to repair an already-degraded asset. </a:t>
            </a:r>
          </a:p>
          <a:p>
            <a:pPr eaLnBrk="1" hangingPunct="1">
              <a:lnSpc>
                <a:spcPct val="90000"/>
              </a:lnSpc>
            </a:pPr>
            <a:r>
              <a:rPr lang="en-AU" sz="2600" smtClean="0"/>
              <a:t>We collect information about the likely time lag until benefits. Then, the BCR includes a discount factor. Projects with more immediate benefits get higher weight (other things equal).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For more details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Symbol" pitchFamily="18" charset="2"/>
              <a:buNone/>
            </a:pPr>
            <a:endParaRPr lang="en-AU" sz="2600" smtClean="0"/>
          </a:p>
          <a:p>
            <a:pPr algn="ctr" eaLnBrk="1" hangingPunct="1">
              <a:buFont typeface="Symbol" pitchFamily="18" charset="2"/>
              <a:buNone/>
            </a:pPr>
            <a:endParaRPr lang="en-AU" sz="2600" smtClean="0"/>
          </a:p>
          <a:p>
            <a:pPr algn="ctr" eaLnBrk="1" hangingPunct="1">
              <a:buFont typeface="Symbol" pitchFamily="18" charset="2"/>
              <a:buNone/>
            </a:pPr>
            <a:r>
              <a:rPr lang="en-AU" sz="2600" smtClean="0"/>
              <a:t>See the BCR page and FAQs at</a:t>
            </a:r>
          </a:p>
          <a:p>
            <a:pPr algn="ctr" eaLnBrk="1" hangingPunct="1">
              <a:buFont typeface="Symbol" pitchFamily="18" charset="2"/>
              <a:buNone/>
            </a:pPr>
            <a:endParaRPr lang="en-AU" sz="2600" smtClean="0"/>
          </a:p>
          <a:p>
            <a:pPr algn="ctr" eaLnBrk="1" hangingPunct="1">
              <a:buFont typeface="Symbol" pitchFamily="18" charset="2"/>
              <a:buNone/>
            </a:pPr>
            <a:r>
              <a:rPr lang="en-AU" sz="2600" smtClean="0">
                <a:hlinkClick r:id="rId2"/>
              </a:rPr>
              <a:t>http://www.inffer.org</a:t>
            </a:r>
            <a:endParaRPr lang="en-AU" sz="2600" smtClean="0"/>
          </a:p>
          <a:p>
            <a:pPr algn="ctr" eaLnBrk="1" hangingPunct="1">
              <a:buFont typeface="Symbol" pitchFamily="18" charset="2"/>
              <a:buNone/>
            </a:pPr>
            <a:endParaRPr lang="en-AU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Acknowledgements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Affiliations of the INFFER team</a:t>
            </a:r>
          </a:p>
          <a:p>
            <a:pPr lvl="1" eaLnBrk="1" hangingPunct="1"/>
            <a:r>
              <a:rPr lang="en-AU" sz="2000" smtClean="0"/>
              <a:t>University of Western Australia</a:t>
            </a:r>
          </a:p>
          <a:p>
            <a:pPr lvl="1" eaLnBrk="1" hangingPunct="1"/>
            <a:r>
              <a:rPr lang="en-AU" sz="2000" smtClean="0"/>
              <a:t>Department of Primary Industries, Victoria</a:t>
            </a:r>
          </a:p>
          <a:p>
            <a:pPr lvl="1" eaLnBrk="1" hangingPunct="1"/>
            <a:r>
              <a:rPr lang="en-AU" sz="2000" smtClean="0"/>
              <a:t>North Central Catchment Management Authority</a:t>
            </a:r>
          </a:p>
          <a:p>
            <a:pPr lvl="1" eaLnBrk="1" hangingPunct="1"/>
            <a:r>
              <a:rPr lang="en-AU" sz="2000" smtClean="0"/>
              <a:t>Future Farm Industries CRC</a:t>
            </a:r>
          </a:p>
          <a:p>
            <a:pPr eaLnBrk="1" hangingPunct="1"/>
            <a:r>
              <a:rPr lang="en-AU" smtClean="0"/>
              <a:t>Other key funders</a:t>
            </a:r>
          </a:p>
          <a:p>
            <a:pPr lvl="1" eaLnBrk="1" hangingPunct="1"/>
            <a:r>
              <a:rPr lang="en-AU" sz="2000" smtClean="0"/>
              <a:t>Australian Research Council (Federation Fellow Program)</a:t>
            </a:r>
          </a:p>
          <a:p>
            <a:pPr lvl="1" eaLnBrk="1" hangingPunct="1"/>
            <a:r>
              <a:rPr lang="en-AU" sz="2000" smtClean="0"/>
              <a:t>Department of the Environment, Water, Heritage and the Arts (CERF Program)</a:t>
            </a:r>
          </a:p>
          <a:p>
            <a:pPr lvl="1" eaLnBrk="1" hangingPunct="1"/>
            <a:r>
              <a:rPr lang="en-AU" sz="2000" smtClean="0"/>
              <a:t>Department of Sustainability and Environment , Victoria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5629275"/>
            <a:ext cx="9144000" cy="12287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pic>
        <p:nvPicPr>
          <p:cNvPr id="30725" name="Picture 5" descr="UWA-L-CMYK-Comp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5805488"/>
            <a:ext cx="122396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541port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9075" y="5908675"/>
            <a:ext cx="1008063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ffi crc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3" y="5715000"/>
            <a:ext cx="8540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Aust Govt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888" y="5741988"/>
            <a:ext cx="3024187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nccma_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875" y="5949950"/>
            <a:ext cx="23971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Resources are limited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Not every good project can be funded</a:t>
            </a:r>
          </a:p>
          <a:p>
            <a:pPr eaLnBrk="1" hangingPunct="1"/>
            <a:r>
              <a:rPr lang="en-AU" smtClean="0"/>
              <a:t>Best strategy is to choose highest ratio of benefits to costs</a:t>
            </a:r>
          </a:p>
          <a:p>
            <a:pPr lvl="1" eaLnBrk="1" hangingPunct="1"/>
            <a:r>
              <a:rPr lang="en-AU" smtClean="0"/>
              <a:t>Dividing by costs is crucial</a:t>
            </a:r>
          </a:p>
          <a:p>
            <a:pPr lvl="1" eaLnBrk="1" hangingPunct="1"/>
            <a:r>
              <a:rPr lang="en-AU" smtClean="0"/>
              <a:t>Reveals projects that give best value for money (benefits per dollar spent)</a:t>
            </a:r>
          </a:p>
          <a:p>
            <a:pPr lvl="1" eaLnBrk="1" hangingPunct="1"/>
            <a:r>
              <a:rPr lang="en-AU" smtClean="0"/>
              <a:t>Works even if projects are of different sizes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Measuring benefits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For ranking to work, benefits need to be measured in a consistent way</a:t>
            </a:r>
          </a:p>
          <a:p>
            <a:pPr eaLnBrk="1" hangingPunct="1"/>
            <a:r>
              <a:rPr lang="en-AU" smtClean="0"/>
              <a:t>Not necessarily in dollars</a:t>
            </a:r>
          </a:p>
          <a:p>
            <a:pPr eaLnBrk="1" hangingPunct="1"/>
            <a:r>
              <a:rPr lang="en-AU" smtClean="0"/>
              <a:t>Our approach is to define a scoring system and apply it consistently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076575"/>
            <a:ext cx="8229600" cy="1368425"/>
          </a:xfrm>
        </p:spPr>
        <p:txBody>
          <a:bodyPr/>
          <a:lstStyle/>
          <a:p>
            <a:pPr eaLnBrk="1" hangingPunct="1">
              <a:buFont typeface="Symbol" pitchFamily="18" charset="2"/>
              <a:buNone/>
            </a:pPr>
            <a:r>
              <a:rPr lang="en-AU" sz="2400" i="1" smtClean="0"/>
              <a:t>BCR</a:t>
            </a:r>
            <a:r>
              <a:rPr lang="en-AU" sz="1600" smtClean="0"/>
              <a:t> = ──────────────────────────────────────────────────</a:t>
            </a:r>
          </a:p>
          <a:p>
            <a:pPr eaLnBrk="1" hangingPunct="1">
              <a:buFont typeface="Symbol" pitchFamily="18" charset="2"/>
              <a:buNone/>
            </a:pPr>
            <a:r>
              <a:rPr lang="en-AU" sz="1600" smtClean="0"/>
              <a:t>                                                              </a:t>
            </a:r>
            <a:r>
              <a:rPr lang="en-AU" sz="2000" smtClean="0"/>
              <a:t>Project cost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31913" y="2208213"/>
            <a:ext cx="129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2000">
                <a:latin typeface="Trebuchet MS" pitchFamily="34" charset="0"/>
              </a:rPr>
              <a:t>Potential 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project 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benefits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01963" y="2214563"/>
            <a:ext cx="1533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2000">
                <a:latin typeface="Trebuchet MS" pitchFamily="34" charset="0"/>
              </a:rPr>
              <a:t>E(prop’n 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of required 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adoption)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470400" y="2500313"/>
            <a:ext cx="1147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>
                <a:latin typeface="Trebuchet MS" pitchFamily="34" charset="0"/>
              </a:rPr>
              <a:t> </a:t>
            </a:r>
            <a:r>
              <a:rPr lang="en-AU" sz="2000">
                <a:latin typeface="Trebuchet MS" pitchFamily="34" charset="0"/>
                <a:sym typeface="Symbol" pitchFamily="18" charset="2"/>
              </a:rPr>
              <a:t></a:t>
            </a:r>
            <a:r>
              <a:rPr lang="en-AU" sz="2000">
                <a:latin typeface="Trebuchet MS" pitchFamily="34" charset="0"/>
              </a:rPr>
              <a:t>   (1 </a:t>
            </a:r>
            <a:r>
              <a:rPr lang="en-AU" sz="2000">
                <a:latin typeface="Trebuchet MS" pitchFamily="34" charset="0"/>
                <a:sym typeface="Symbol" pitchFamily="18" charset="2"/>
              </a:rPr>
              <a:t></a:t>
            </a:r>
            <a:r>
              <a:rPr lang="en-AU" sz="2000">
                <a:latin typeface="Trebuchet MS" pitchFamily="34" charset="0"/>
              </a:rPr>
              <a:t>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435600" y="2357438"/>
            <a:ext cx="1019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2000">
                <a:latin typeface="Trebuchet MS" pitchFamily="34" charset="0"/>
              </a:rPr>
              <a:t>Risk of 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failure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627313" y="25019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>
                <a:latin typeface="Trebuchet MS" pitchFamily="34" charset="0"/>
                <a:sym typeface="Symbol" pitchFamily="18" charset="2"/>
              </a:rPr>
              <a:t></a:t>
            </a:r>
            <a:endParaRPr lang="en-AU" sz="2000">
              <a:latin typeface="Trebuchet MS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227763" y="2644775"/>
            <a:ext cx="27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>
                <a:latin typeface="Trebuchet MS" pitchFamily="34" charset="0"/>
              </a:rPr>
              <a:t>)</a:t>
            </a:r>
          </a:p>
        </p:txBody>
      </p:sp>
      <p:sp>
        <p:nvSpPr>
          <p:cNvPr id="12297" name="Text Box 13"/>
          <p:cNvSpPr txBox="1">
            <a:spLocks noChangeArrowheads="1"/>
          </p:cNvSpPr>
          <p:nvPr/>
        </p:nvSpPr>
        <p:spPr bwMode="auto">
          <a:xfrm>
            <a:off x="6588125" y="25019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2000">
                <a:latin typeface="Trebuchet MS" pitchFamily="34" charset="0"/>
                <a:sym typeface="Symbol" pitchFamily="18" charset="2"/>
              </a:rPr>
              <a:t></a:t>
            </a:r>
            <a:endParaRPr lang="en-AU" sz="2000">
              <a:latin typeface="Trebuchet MS" pitchFamily="34" charset="0"/>
            </a:endParaRPr>
          </a:p>
        </p:txBody>
      </p:sp>
      <p:sp>
        <p:nvSpPr>
          <p:cNvPr id="12298" name="Text Box 14"/>
          <p:cNvSpPr txBox="1">
            <a:spLocks noChangeArrowheads="1"/>
          </p:cNvSpPr>
          <p:nvPr/>
        </p:nvSpPr>
        <p:spPr bwMode="auto">
          <a:xfrm>
            <a:off x="6967538" y="2212975"/>
            <a:ext cx="1276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AU" sz="2000">
                <a:latin typeface="Trebuchet MS" pitchFamily="34" charset="0"/>
              </a:rPr>
              <a:t>Discount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factor for</a:t>
            </a:r>
            <a:br>
              <a:rPr lang="en-AU" sz="2000">
                <a:latin typeface="Trebuchet MS" pitchFamily="34" charset="0"/>
              </a:rPr>
            </a:br>
            <a:r>
              <a:rPr lang="en-AU" sz="2000">
                <a:latin typeface="Trebuchet MS" pitchFamily="34" charset="0"/>
              </a:rPr>
              <a:t>time lags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90538" y="52388"/>
            <a:ext cx="1703387" cy="2160587"/>
            <a:chOff x="309" y="255"/>
            <a:chExt cx="1073" cy="1361"/>
          </a:xfrm>
        </p:grpSpPr>
        <p:sp>
          <p:nvSpPr>
            <p:cNvPr id="12312" name="Text Box 15"/>
            <p:cNvSpPr txBox="1">
              <a:spLocks noChangeArrowheads="1"/>
            </p:cNvSpPr>
            <p:nvPr/>
          </p:nvSpPr>
          <p:spPr bwMode="auto">
            <a:xfrm>
              <a:off x="309" y="255"/>
              <a:ext cx="1073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</a:rPr>
                <a:t>V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</a:rPr>
                <a:t> 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 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W </a:t>
              </a:r>
              <a:b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V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asset value</a:t>
              </a:r>
            </a:p>
            <a:p>
              <a:pPr algn="ctr"/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W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effectiveness</a:t>
              </a:r>
              <a:b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of works</a:t>
              </a:r>
            </a:p>
          </p:txBody>
        </p:sp>
        <p:sp>
          <p:nvSpPr>
            <p:cNvPr id="12313" name="Line 16"/>
            <p:cNvSpPr>
              <a:spLocks noChangeShapeType="1"/>
            </p:cNvSpPr>
            <p:nvPr/>
          </p:nvSpPr>
          <p:spPr bwMode="auto">
            <a:xfrm>
              <a:off x="930" y="1071"/>
              <a:ext cx="181" cy="545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689225" y="52388"/>
            <a:ext cx="1473200" cy="2160587"/>
            <a:chOff x="1694" y="255"/>
            <a:chExt cx="928" cy="1361"/>
          </a:xfrm>
        </p:grpSpPr>
        <p:sp>
          <p:nvSpPr>
            <p:cNvPr id="12310" name="Text Box 17"/>
            <p:cNvSpPr txBox="1">
              <a:spLocks noChangeArrowheads="1"/>
            </p:cNvSpPr>
            <p:nvPr/>
          </p:nvSpPr>
          <p:spPr bwMode="auto">
            <a:xfrm>
              <a:off x="1694" y="255"/>
              <a:ext cx="9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</a:rPr>
                <a:t>A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</a:rPr>
                <a:t> 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 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B </a:t>
              </a:r>
              <a:b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A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adoption</a:t>
              </a:r>
              <a:b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B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compliance</a:t>
              </a:r>
            </a:p>
          </p:txBody>
        </p:sp>
        <p:sp>
          <p:nvSpPr>
            <p:cNvPr id="12311" name="Line 18"/>
            <p:cNvSpPr>
              <a:spLocks noChangeShapeType="1"/>
            </p:cNvSpPr>
            <p:nvPr/>
          </p:nvSpPr>
          <p:spPr bwMode="auto">
            <a:xfrm>
              <a:off x="2200" y="935"/>
              <a:ext cx="90" cy="681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384675" y="52388"/>
            <a:ext cx="2098675" cy="2303462"/>
            <a:chOff x="2762" y="255"/>
            <a:chExt cx="1322" cy="1451"/>
          </a:xfrm>
        </p:grpSpPr>
        <p:sp>
          <p:nvSpPr>
            <p:cNvPr id="12308" name="Text Box 19"/>
            <p:cNvSpPr txBox="1">
              <a:spLocks noChangeArrowheads="1"/>
            </p:cNvSpPr>
            <p:nvPr/>
          </p:nvSpPr>
          <p:spPr bwMode="auto">
            <a:xfrm>
              <a:off x="2762" y="255"/>
              <a:ext cx="1322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</a:rPr>
                <a:t>F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</a:rPr>
                <a:t> 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 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P 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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 G</a:t>
              </a:r>
              <a:b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F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feasibility</a:t>
              </a:r>
              <a:b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P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socio-political</a:t>
              </a:r>
            </a:p>
            <a:p>
              <a:pPr algn="ctr"/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G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long-term funding</a:t>
              </a:r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>
              <a:off x="3515" y="1071"/>
              <a:ext cx="0" cy="635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6516688" y="52388"/>
            <a:ext cx="2230437" cy="2084387"/>
            <a:chOff x="4106" y="257"/>
            <a:chExt cx="1405" cy="1313"/>
          </a:xfrm>
        </p:grpSpPr>
        <p:sp>
          <p:nvSpPr>
            <p:cNvPr id="12306" name="Text Box 21"/>
            <p:cNvSpPr txBox="1">
              <a:spLocks noChangeArrowheads="1"/>
            </p:cNvSpPr>
            <p:nvPr/>
          </p:nvSpPr>
          <p:spPr bwMode="auto">
            <a:xfrm>
              <a:off x="4106" y="257"/>
              <a:ext cx="140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AU" sz="2400">
                  <a:solidFill>
                    <a:srgbClr val="FFFF00"/>
                  </a:solidFill>
                  <a:latin typeface="Trebuchet MS" pitchFamily="34" charset="0"/>
                </a:rPr>
                <a:t>1/(1 + 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</a:rPr>
                <a:t>r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</a:rPr>
                <a:t>)</a:t>
              </a:r>
              <a:r>
                <a:rPr lang="en-AU" sz="2400" i="1" baseline="30000">
                  <a:solidFill>
                    <a:srgbClr val="FFFF00"/>
                  </a:solidFill>
                  <a:latin typeface="Trebuchet MS" pitchFamily="34" charset="0"/>
                </a:rPr>
                <a:t>L</a:t>
              </a:r>
            </a:p>
            <a:p>
              <a:pPr algn="ctr"/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L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time lag to benefits</a:t>
              </a:r>
            </a:p>
            <a:p>
              <a:pPr algn="ctr"/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r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discount rate</a:t>
              </a:r>
            </a:p>
          </p:txBody>
        </p:sp>
        <p:sp>
          <p:nvSpPr>
            <p:cNvPr id="12307" name="Line 22"/>
            <p:cNvSpPr>
              <a:spLocks noChangeShapeType="1"/>
            </p:cNvSpPr>
            <p:nvPr/>
          </p:nvSpPr>
          <p:spPr bwMode="auto">
            <a:xfrm flipH="1">
              <a:off x="4694" y="845"/>
              <a:ext cx="46" cy="725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203575" y="3868738"/>
            <a:ext cx="3886200" cy="2252662"/>
            <a:chOff x="2018" y="2659"/>
            <a:chExt cx="2448" cy="1419"/>
          </a:xfrm>
        </p:grpSpPr>
        <p:sp>
          <p:nvSpPr>
            <p:cNvPr id="12304" name="Text Box 23"/>
            <p:cNvSpPr txBox="1">
              <a:spLocks noChangeArrowheads="1"/>
            </p:cNvSpPr>
            <p:nvPr/>
          </p:nvSpPr>
          <p:spPr bwMode="auto">
            <a:xfrm>
              <a:off x="2018" y="3020"/>
              <a:ext cx="2448" cy="1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</a:rPr>
                <a:t>C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</a:rPr>
                <a:t> 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+ PV(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M+E</a:t>
              </a:r>
              <a:r>
                <a:rPr lang="en-AU" sz="24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) </a:t>
              </a:r>
              <a: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 G </a:t>
              </a:r>
              <a:br>
                <a:rPr lang="en-AU" sz="24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</a:br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C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project cost</a:t>
              </a:r>
            </a:p>
            <a:p>
              <a:pPr algn="ctr"/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M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annual maintenance cost</a:t>
              </a:r>
            </a:p>
            <a:p>
              <a:pPr algn="ctr"/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E: polluter-pays compliance costs </a:t>
              </a:r>
            </a:p>
            <a:p>
              <a:pPr algn="ctr"/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PV: summed present value over 20 years</a:t>
              </a:r>
            </a:p>
            <a:p>
              <a:pPr algn="ctr"/>
              <a:r>
                <a:rPr lang="en-AU" sz="1600" i="1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G</a:t>
              </a:r>
              <a:r>
                <a:rPr lang="en-AU" sz="1600">
                  <a:solidFill>
                    <a:srgbClr val="FFFF00"/>
                  </a:solidFill>
                  <a:latin typeface="Trebuchet MS" pitchFamily="34" charset="0"/>
                  <a:sym typeface="Symbol" pitchFamily="18" charset="2"/>
                </a:rPr>
                <a:t>: long-term funding</a:t>
              </a:r>
            </a:p>
          </p:txBody>
        </p:sp>
        <p:sp>
          <p:nvSpPr>
            <p:cNvPr id="12305" name="Line 24"/>
            <p:cNvSpPr>
              <a:spLocks noChangeShapeType="1"/>
            </p:cNvSpPr>
            <p:nvPr/>
          </p:nvSpPr>
          <p:spPr bwMode="auto">
            <a:xfrm flipV="1">
              <a:off x="3198" y="2659"/>
              <a:ext cx="0" cy="363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A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Simulations of other metrics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In terms of expected value of environmental benefits, the INFFER metric is about 100% better than commonly used metrics</a:t>
            </a:r>
          </a:p>
          <a:p>
            <a:pPr lvl="1" eaLnBrk="1" hangingPunct="1"/>
            <a:r>
              <a:rPr lang="en-AU" smtClean="0"/>
              <a:t>Some add where they should multiply</a:t>
            </a:r>
          </a:p>
          <a:p>
            <a:pPr lvl="1" eaLnBrk="1" hangingPunct="1"/>
            <a:r>
              <a:rPr lang="en-AU" smtClean="0"/>
              <a:t>Many ignore costs</a:t>
            </a:r>
          </a:p>
          <a:p>
            <a:pPr lvl="1" eaLnBrk="1" hangingPunct="1"/>
            <a:r>
              <a:rPr lang="en-AU" smtClean="0"/>
              <a:t>Most omit one or more of the benefits factors (often feasibility and adoption)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Data quality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Process uses best available data and knowledge</a:t>
            </a:r>
          </a:p>
          <a:p>
            <a:pPr eaLnBrk="1" hangingPunct="1"/>
            <a:r>
              <a:rPr lang="en-AU" smtClean="0"/>
              <a:t>Can be based on expert opinion if necessary</a:t>
            </a:r>
          </a:p>
          <a:p>
            <a:pPr eaLnBrk="1" hangingPunct="1"/>
            <a:r>
              <a:rPr lang="en-AU" smtClean="0"/>
              <a:t>Can update with improved science or modelling if it becomes available</a:t>
            </a:r>
          </a:p>
          <a:p>
            <a:pPr eaLnBrk="1" hangingPunct="1"/>
            <a:r>
              <a:rPr lang="en-AU" smtClean="0"/>
              <a:t>Step 3 elicits </a:t>
            </a:r>
          </a:p>
          <a:p>
            <a:pPr lvl="1" eaLnBrk="1" hangingPunct="1"/>
            <a:r>
              <a:rPr lang="en-AU" smtClean="0"/>
              <a:t>quality of information</a:t>
            </a:r>
          </a:p>
          <a:p>
            <a:pPr lvl="1" eaLnBrk="1" hangingPunct="1"/>
            <a:r>
              <a:rPr lang="en-AU" smtClean="0"/>
              <a:t>data gaps</a:t>
            </a:r>
          </a:p>
          <a:p>
            <a:pPr lvl="1" eaLnBrk="1" hangingPunct="1"/>
            <a:r>
              <a:rPr lang="en-AU" smtClean="0"/>
              <a:t>strategy to deal with data gaps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The asset and spin-offs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INFFER quantifies benefits that are directly related to the natural asset</a:t>
            </a:r>
          </a:p>
          <a:p>
            <a:pPr eaLnBrk="1" hangingPunct="1"/>
            <a:r>
              <a:rPr lang="en-AU" smtClean="0"/>
              <a:t>Other benefits (e.g. increased social capital from doing the project) can be captured qualitatively and reported in Project Assessment Report</a:t>
            </a:r>
          </a:p>
          <a:p>
            <a:pPr eaLnBrk="1" hangingPunct="1"/>
            <a:r>
              <a:rPr lang="en-AU" smtClean="0"/>
              <a:t>The asset can be defined more broadly to capture 2 or more sub-assets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Simplification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8207375" cy="4679950"/>
          </a:xfrm>
        </p:spPr>
        <p:txBody>
          <a:bodyPr/>
          <a:lstStyle/>
          <a:p>
            <a:pPr eaLnBrk="1" hangingPunct="1"/>
            <a:r>
              <a:rPr lang="en-AU" sz="2600" smtClean="0"/>
              <a:t>The current version of INFFER asks for only one response for each parameter</a:t>
            </a:r>
          </a:p>
          <a:p>
            <a:pPr eaLnBrk="1" hangingPunct="1"/>
            <a:r>
              <a:rPr lang="en-AU" sz="2600" smtClean="0"/>
              <a:t>In reality, there might be heterogeneity within the asset</a:t>
            </a:r>
          </a:p>
          <a:p>
            <a:pPr lvl="1" eaLnBrk="1" hangingPunct="1"/>
            <a:r>
              <a:rPr lang="en-AU" sz="2000" smtClean="0"/>
              <a:t>High feasibility to protect one part</a:t>
            </a:r>
          </a:p>
          <a:p>
            <a:pPr lvl="1" eaLnBrk="1" hangingPunct="1"/>
            <a:r>
              <a:rPr lang="en-AU" sz="2000" smtClean="0"/>
              <a:t>Low feasibility for another part</a:t>
            </a:r>
          </a:p>
          <a:p>
            <a:pPr eaLnBrk="1" hangingPunct="1"/>
            <a:r>
              <a:rPr lang="en-AU" sz="2600" smtClean="0"/>
              <a:t>Response should be an </a:t>
            </a:r>
            <a:br>
              <a:rPr lang="en-AU" sz="2600" smtClean="0"/>
            </a:br>
            <a:r>
              <a:rPr lang="en-AU" sz="2600" smtClean="0"/>
              <a:t>overall average</a:t>
            </a:r>
          </a:p>
          <a:p>
            <a:pPr eaLnBrk="1" hangingPunct="1"/>
            <a:r>
              <a:rPr lang="en-AU" sz="2600" smtClean="0"/>
              <a:t>The price of simplicity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787900" y="3879850"/>
          <a:ext cx="4248150" cy="2913063"/>
        </p:xfrm>
        <a:graphic>
          <a:graphicData uri="http://schemas.openxmlformats.org/presentationml/2006/ole">
            <p:oleObj spid="_x0000_s559106" name="Chart" r:id="rId3" imgW="4905392" imgH="336225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RC salt 2004">
  <a:themeElements>
    <a:clrScheme name="3_CRC salt 2004 13">
      <a:dk1>
        <a:srgbClr val="121859"/>
      </a:dk1>
      <a:lt1>
        <a:srgbClr val="FFFFFF"/>
      </a:lt1>
      <a:dk2>
        <a:srgbClr val="040559"/>
      </a:dk2>
      <a:lt2>
        <a:srgbClr val="97F5FF"/>
      </a:lt2>
      <a:accent1>
        <a:srgbClr val="006462"/>
      </a:accent1>
      <a:accent2>
        <a:srgbClr val="6D6FC7"/>
      </a:accent2>
      <a:accent3>
        <a:srgbClr val="AAAAB5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3_CRC salt 2004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CRC salt 20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RC salt 20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RC salt 20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RC salt 20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RC salt 20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RC salt 20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RC salt 2004 13">
        <a:dk1>
          <a:srgbClr val="121859"/>
        </a:dk1>
        <a:lt1>
          <a:srgbClr val="FFFFFF"/>
        </a:lt1>
        <a:dk2>
          <a:srgbClr val="040559"/>
        </a:dk2>
        <a:lt2>
          <a:srgbClr val="97F5FF"/>
        </a:lt2>
        <a:accent1>
          <a:srgbClr val="006462"/>
        </a:accent1>
        <a:accent2>
          <a:srgbClr val="6D6FC7"/>
        </a:accent2>
        <a:accent3>
          <a:srgbClr val="AAAAB5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RC salt 2004">
  <a:themeElements>
    <a:clrScheme name="2_CRC salt 2004 13">
      <a:dk1>
        <a:srgbClr val="121859"/>
      </a:dk1>
      <a:lt1>
        <a:srgbClr val="FFFFFF"/>
      </a:lt1>
      <a:dk2>
        <a:srgbClr val="040559"/>
      </a:dk2>
      <a:lt2>
        <a:srgbClr val="97F5FF"/>
      </a:lt2>
      <a:accent1>
        <a:srgbClr val="006462"/>
      </a:accent1>
      <a:accent2>
        <a:srgbClr val="6D6FC7"/>
      </a:accent2>
      <a:accent3>
        <a:srgbClr val="AAAAB5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2_CRC salt 2004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CRC salt 20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C salt 20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C salt 20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C salt 20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C salt 20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C salt 20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C salt 2004 13">
        <a:dk1>
          <a:srgbClr val="121859"/>
        </a:dk1>
        <a:lt1>
          <a:srgbClr val="FFFFFF"/>
        </a:lt1>
        <a:dk2>
          <a:srgbClr val="040559"/>
        </a:dk2>
        <a:lt2>
          <a:srgbClr val="97F5FF"/>
        </a:lt2>
        <a:accent1>
          <a:srgbClr val="006462"/>
        </a:accent1>
        <a:accent2>
          <a:srgbClr val="6D6FC7"/>
        </a:accent2>
        <a:accent3>
          <a:srgbClr val="AAAAB5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7296</TotalTime>
  <Words>1020</Words>
  <Application>Microsoft Office PowerPoint</Application>
  <PresentationFormat>On-screen Show (4:3)</PresentationFormat>
  <Paragraphs>154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3_CRC salt 2004</vt:lpstr>
      <vt:lpstr>2_CRC salt 2004</vt:lpstr>
      <vt:lpstr>Chart</vt:lpstr>
      <vt:lpstr>Benefit: Cost Ratio</vt:lpstr>
      <vt:lpstr>Is the project worth doing?</vt:lpstr>
      <vt:lpstr>Resources are limited</vt:lpstr>
      <vt:lpstr>Measuring benefits</vt:lpstr>
      <vt:lpstr>Slide 5</vt:lpstr>
      <vt:lpstr>Simulations of other metrics</vt:lpstr>
      <vt:lpstr>Data quality</vt:lpstr>
      <vt:lpstr>The asset and spin-offs</vt:lpstr>
      <vt:lpstr>Simplification</vt:lpstr>
      <vt:lpstr>Simplification</vt:lpstr>
      <vt:lpstr>Information analysis </vt:lpstr>
      <vt:lpstr>Improving the current approach</vt:lpstr>
      <vt:lpstr>How is it used?</vt:lpstr>
      <vt:lpstr>How is it used?</vt:lpstr>
      <vt:lpstr>How is it used?</vt:lpstr>
      <vt:lpstr>Can also compare versions of the same project</vt:lpstr>
      <vt:lpstr>Frequently Asked Questions</vt:lpstr>
      <vt:lpstr>How does INFFER compare projects for different types of assets?</vt:lpstr>
      <vt:lpstr>V seems subjective. Is that a problem?</vt:lpstr>
      <vt:lpstr>How important is accuracy of the numbers</vt:lpstr>
      <vt:lpstr>How does INFFER compare a one-year project with a five-year project? </vt:lpstr>
      <vt:lpstr>How does INFFER compare large and small projects? </vt:lpstr>
      <vt:lpstr>How does INFFER deal with projects that require investment over a long time frame? </vt:lpstr>
      <vt:lpstr>How does INFFER deal with projects where there is a long time frame until the benefits are generated? </vt:lpstr>
      <vt:lpstr>For more details</vt:lpstr>
      <vt:lpstr>Acknowledgements</vt:lpstr>
    </vt:vector>
  </TitlesOfParts>
  <Company>UWA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INFFER  (Investment Framework For Environmental Resources)</dc:title>
  <dc:creator>David Pannell</dc:creator>
  <cp:lastModifiedBy>geoff.park</cp:lastModifiedBy>
  <cp:revision>259</cp:revision>
  <dcterms:created xsi:type="dcterms:W3CDTF">2008-11-21T21:15:52Z</dcterms:created>
  <dcterms:modified xsi:type="dcterms:W3CDTF">2013-02-07T01:09:57Z</dcterms:modified>
</cp:coreProperties>
</file>